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56" r:id="rId2"/>
    <p:sldId id="257" r:id="rId3"/>
    <p:sldId id="270" r:id="rId4"/>
    <p:sldId id="258" r:id="rId5"/>
    <p:sldId id="259" r:id="rId6"/>
    <p:sldId id="260" r:id="rId7"/>
    <p:sldId id="261" r:id="rId8"/>
    <p:sldId id="271" r:id="rId9"/>
    <p:sldId id="263" r:id="rId10"/>
    <p:sldId id="273" r:id="rId11"/>
    <p:sldId id="264" r:id="rId12"/>
    <p:sldId id="265" r:id="rId13"/>
    <p:sldId id="266" r:id="rId14"/>
    <p:sldId id="267" r:id="rId15"/>
    <p:sldId id="268" r:id="rId16"/>
    <p:sldId id="269" r:id="rId17"/>
  </p:sldIdLst>
  <p:sldSz cx="10080625" cy="7559675"/>
  <p:notesSz cx="7772400" cy="100584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Unicode MS" charset="0"/>
      </a:defRPr>
    </a:lvl5pPr>
    <a:lvl6pPr marL="2286000" algn="l" defTabSz="457200" rtl="0" eaLnBrk="1" latinLnBrk="0" hangingPunct="1">
      <a:defRPr kern="1200">
        <a:solidFill>
          <a:schemeClr val="bg1"/>
        </a:solidFill>
        <a:latin typeface="Arial" charset="0"/>
        <a:ea typeface="ＭＳ Ｐゴシック" charset="0"/>
        <a:cs typeface="Arial Unicode MS" charset="0"/>
      </a:defRPr>
    </a:lvl6pPr>
    <a:lvl7pPr marL="2743200" algn="l" defTabSz="457200" rtl="0" eaLnBrk="1" latinLnBrk="0" hangingPunct="1">
      <a:defRPr kern="1200">
        <a:solidFill>
          <a:schemeClr val="bg1"/>
        </a:solidFill>
        <a:latin typeface="Arial" charset="0"/>
        <a:ea typeface="ＭＳ Ｐゴシック" charset="0"/>
        <a:cs typeface="Arial Unicode MS" charset="0"/>
      </a:defRPr>
    </a:lvl7pPr>
    <a:lvl8pPr marL="3200400" algn="l" defTabSz="457200" rtl="0" eaLnBrk="1" latinLnBrk="0" hangingPunct="1">
      <a:defRPr kern="1200">
        <a:solidFill>
          <a:schemeClr val="bg1"/>
        </a:solidFill>
        <a:latin typeface="Arial" charset="0"/>
        <a:ea typeface="ＭＳ Ｐゴシック" charset="0"/>
        <a:cs typeface="Arial Unicode MS" charset="0"/>
      </a:defRPr>
    </a:lvl8pPr>
    <a:lvl9pPr marL="3657600" algn="l" defTabSz="457200" rtl="0" eaLnBrk="1" latinLnBrk="0" hangingPunct="1">
      <a:defRPr kern="1200">
        <a:solidFill>
          <a:schemeClr val="bg1"/>
        </a:solidFill>
        <a:latin typeface="Arial" charset="0"/>
        <a:ea typeface="ＭＳ Ｐゴシック" charset="0"/>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224"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1" name="AutoShape 3"/>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2" name="AutoShape 4"/>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3" name="Rectangle 5"/>
          <p:cNvSpPr>
            <a:spLocks noGrp="1" noRot="1" noChangeAspect="1" noChangeArrowheads="1"/>
          </p:cNvSpPr>
          <p:nvPr>
            <p:ph type="sldImg"/>
          </p:nvPr>
        </p:nvSpPr>
        <p:spPr bwMode="auto">
          <a:xfrm>
            <a:off x="1371600" y="763588"/>
            <a:ext cx="5021263" cy="3763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sp>
      <p:sp>
        <p:nvSpPr>
          <p:cNvPr id="2054" name="Rectangle 6"/>
          <p:cNvSpPr>
            <a:spLocks noGrp="1" noChangeArrowheads="1"/>
          </p:cNvSpPr>
          <p:nvPr>
            <p:ph type="body"/>
          </p:nvPr>
        </p:nvSpPr>
        <p:spPr bwMode="auto">
          <a:xfrm>
            <a:off x="777875" y="4776788"/>
            <a:ext cx="6210300" cy="451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endParaRPr lang="en-US"/>
          </a:p>
        </p:txBody>
      </p:sp>
      <p:sp>
        <p:nvSpPr>
          <p:cNvPr id="2055" name="Rectangle 7"/>
          <p:cNvSpPr>
            <a:spLocks noGrp="1" noChangeArrowheads="1"/>
          </p:cNvSpPr>
          <p:nvPr>
            <p:ph type="hdr"/>
          </p:nvPr>
        </p:nvSpPr>
        <p:spPr bwMode="auto">
          <a:xfrm>
            <a:off x="0" y="0"/>
            <a:ext cx="33655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56" name="Rectangle 8"/>
          <p:cNvSpPr>
            <a:spLocks noGrp="1" noChangeArrowheads="1"/>
          </p:cNvSpPr>
          <p:nvPr>
            <p:ph type="dt"/>
          </p:nvPr>
        </p:nvSpPr>
        <p:spPr bwMode="auto">
          <a:xfrm>
            <a:off x="4398963" y="0"/>
            <a:ext cx="33655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57" name="Rectangle 9"/>
          <p:cNvSpPr>
            <a:spLocks noGrp="1" noChangeArrowheads="1"/>
          </p:cNvSpPr>
          <p:nvPr>
            <p:ph type="ftr"/>
          </p:nvPr>
        </p:nvSpPr>
        <p:spPr bwMode="auto">
          <a:xfrm>
            <a:off x="0" y="9555163"/>
            <a:ext cx="33655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endParaRPr lang="en-US"/>
          </a:p>
        </p:txBody>
      </p:sp>
      <p:sp>
        <p:nvSpPr>
          <p:cNvPr id="2058" name="Rectangle 10"/>
          <p:cNvSpPr>
            <a:spLocks noGrp="1" noChangeArrowheads="1"/>
          </p:cNvSpPr>
          <p:nvPr>
            <p:ph type="sldNum"/>
          </p:nvPr>
        </p:nvSpPr>
        <p:spPr bwMode="auto">
          <a:xfrm>
            <a:off x="4398963" y="9555163"/>
            <a:ext cx="33655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charset="0"/>
              </a:defRPr>
            </a:lvl1pPr>
          </a:lstStyle>
          <a:p>
            <a:fld id="{8784944E-C314-2947-9CCE-5DC3D3BE86B0}" type="slidenum">
              <a:rPr lang="en-US"/>
              <a:pPr/>
              <a:t>‹#›</a:t>
            </a:fld>
            <a:endParaRPr lang="en-US"/>
          </a:p>
        </p:txBody>
      </p:sp>
    </p:spTree>
    <p:extLst>
      <p:ext uri="{BB962C8B-B14F-4D97-AF65-F5344CB8AC3E}">
        <p14:creationId xmlns:p14="http://schemas.microsoft.com/office/powerpoint/2010/main" val="375893448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BC37891C-5353-FB43-86B5-8B196CFE270A}" type="slidenum">
              <a:rPr lang="en-US"/>
              <a:pPr/>
              <a:t>1</a:t>
            </a:fld>
            <a:endParaRPr lang="en-US"/>
          </a:p>
        </p:txBody>
      </p:sp>
      <p:sp>
        <p:nvSpPr>
          <p:cNvPr id="17409"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7410" name="Text Box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2A52E4EE-53B6-074A-B039-506A84F4F130}" type="slidenum">
              <a:rPr lang="en-US"/>
              <a:pPr/>
              <a:t>14</a:t>
            </a:fld>
            <a:endParaRPr lang="en-US"/>
          </a:p>
        </p:txBody>
      </p:sp>
      <p:sp>
        <p:nvSpPr>
          <p:cNvPr id="28673"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8674"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AAF10BB2-5FB4-BC43-83E5-87E6F8D7033F}" type="slidenum">
              <a:rPr lang="en-US"/>
              <a:pPr/>
              <a:t>15</a:t>
            </a:fld>
            <a:endParaRPr lang="en-US"/>
          </a:p>
        </p:txBody>
      </p:sp>
      <p:sp>
        <p:nvSpPr>
          <p:cNvPr id="29697"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9698"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FC05206D-CD16-E148-A000-F5128293F37C}" type="slidenum">
              <a:rPr lang="en-US"/>
              <a:pPr/>
              <a:t>16</a:t>
            </a:fld>
            <a:endParaRPr lang="en-US"/>
          </a:p>
        </p:txBody>
      </p:sp>
      <p:sp>
        <p:nvSpPr>
          <p:cNvPr id="30721"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30722"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D987E8C0-0FB9-BB41-A2A5-01DB45FD5C19}" type="slidenum">
              <a:rPr lang="en-US"/>
              <a:pPr/>
              <a:t>2</a:t>
            </a:fld>
            <a:endParaRPr lang="en-US"/>
          </a:p>
        </p:txBody>
      </p:sp>
      <p:sp>
        <p:nvSpPr>
          <p:cNvPr id="18433"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8434"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0E02C9B2-4F8F-6A44-9783-5482DEEB78DB}" type="slidenum">
              <a:rPr lang="en-US"/>
              <a:pPr/>
              <a:t>4</a:t>
            </a:fld>
            <a:endParaRPr lang="en-US"/>
          </a:p>
        </p:txBody>
      </p:sp>
      <p:sp>
        <p:nvSpPr>
          <p:cNvPr id="19457"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9458"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32F2DBEE-B4CC-AA47-A13E-096C22DBE901}" type="slidenum">
              <a:rPr lang="en-US"/>
              <a:pPr/>
              <a:t>5</a:t>
            </a:fld>
            <a:endParaRPr lang="en-US"/>
          </a:p>
        </p:txBody>
      </p:sp>
      <p:sp>
        <p:nvSpPr>
          <p:cNvPr id="20481"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0482"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BCAE4299-482A-A04A-B21D-34B4351149C6}" type="slidenum">
              <a:rPr lang="en-US"/>
              <a:pPr/>
              <a:t>6</a:t>
            </a:fld>
            <a:endParaRPr lang="en-US"/>
          </a:p>
        </p:txBody>
      </p:sp>
      <p:sp>
        <p:nvSpPr>
          <p:cNvPr id="21505"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1506"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A87F65D1-60E5-8E4A-A923-75882EA477FF}" type="slidenum">
              <a:rPr lang="en-US"/>
              <a:pPr/>
              <a:t>7</a:t>
            </a:fld>
            <a:endParaRPr lang="en-US"/>
          </a:p>
        </p:txBody>
      </p:sp>
      <p:sp>
        <p:nvSpPr>
          <p:cNvPr id="22529"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2530"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652E3D4A-3840-3B40-AC70-146663071691}" type="slidenum">
              <a:rPr lang="en-US"/>
              <a:pPr/>
              <a:t>11</a:t>
            </a:fld>
            <a:endParaRPr lang="en-US"/>
          </a:p>
        </p:txBody>
      </p:sp>
      <p:sp>
        <p:nvSpPr>
          <p:cNvPr id="25601"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5602"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2B3D5148-B3CF-6146-BC19-70EF9A5DD8C8}" type="slidenum">
              <a:rPr lang="en-US"/>
              <a:pPr/>
              <a:t>12</a:t>
            </a:fld>
            <a:endParaRPr lang="en-US"/>
          </a:p>
        </p:txBody>
      </p:sp>
      <p:sp>
        <p:nvSpPr>
          <p:cNvPr id="26625"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6626"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p:nvPr>
        </p:nvSpPr>
        <p:spPr>
          <a:ln/>
        </p:spPr>
        <p:txBody>
          <a:bodyPr/>
          <a:lstStyle/>
          <a:p>
            <a:fld id="{D100C13F-D521-0149-8F89-108C35CE8308}" type="slidenum">
              <a:rPr lang="en-US"/>
              <a:pPr/>
              <a:t>13</a:t>
            </a:fld>
            <a:endParaRPr lang="en-US"/>
          </a:p>
        </p:txBody>
      </p:sp>
      <p:sp>
        <p:nvSpPr>
          <p:cNvPr id="27649" name="Text Box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7650" name="Text Box 2"/>
          <p:cNvSpPr txBox="1">
            <a:spLocks noGrp="1" noChangeArrowheads="1"/>
          </p:cNvSpPr>
          <p:nvPr>
            <p:ph type="body" idx="1"/>
          </p:nvPr>
        </p:nvSpPr>
        <p:spPr bwMode="auto">
          <a:xfrm>
            <a:off x="777875" y="4776788"/>
            <a:ext cx="6216650"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7E717664-C510-D743-845E-4FF8E4C9433E}" type="slidenum">
              <a:rPr lang="en-US"/>
              <a:pPr/>
              <a:t>‹#›</a:t>
            </a:fld>
            <a:endParaRPr lang="en-US"/>
          </a:p>
        </p:txBody>
      </p:sp>
    </p:spTree>
    <p:extLst>
      <p:ext uri="{BB962C8B-B14F-4D97-AF65-F5344CB8AC3E}">
        <p14:creationId xmlns:p14="http://schemas.microsoft.com/office/powerpoint/2010/main" val="4195434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C0B70E72-D350-B749-99DC-4718F4925125}" type="slidenum">
              <a:rPr lang="en-US"/>
              <a:pPr/>
              <a:t>‹#›</a:t>
            </a:fld>
            <a:endParaRPr lang="en-US"/>
          </a:p>
        </p:txBody>
      </p:sp>
    </p:spTree>
    <p:extLst>
      <p:ext uri="{BB962C8B-B14F-4D97-AF65-F5344CB8AC3E}">
        <p14:creationId xmlns:p14="http://schemas.microsoft.com/office/powerpoint/2010/main" val="3479407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0913" y="301625"/>
            <a:ext cx="2265362" cy="58499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45275" cy="58499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E3726876-A7E7-CA4E-87E7-FE25ABC593A6}" type="slidenum">
              <a:rPr lang="en-US"/>
              <a:pPr/>
              <a:t>‹#›</a:t>
            </a:fld>
            <a:endParaRPr lang="en-US"/>
          </a:p>
        </p:txBody>
      </p:sp>
    </p:spTree>
    <p:extLst>
      <p:ext uri="{BB962C8B-B14F-4D97-AF65-F5344CB8AC3E}">
        <p14:creationId xmlns:p14="http://schemas.microsoft.com/office/powerpoint/2010/main" val="343046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C0C7E9E9-1A1F-BA47-81CF-4A4E643BAF37}" type="slidenum">
              <a:rPr lang="en-US"/>
              <a:pPr/>
              <a:t>‹#›</a:t>
            </a:fld>
            <a:endParaRPr lang="en-US"/>
          </a:p>
        </p:txBody>
      </p:sp>
    </p:spTree>
    <p:extLst>
      <p:ext uri="{BB962C8B-B14F-4D97-AF65-F5344CB8AC3E}">
        <p14:creationId xmlns:p14="http://schemas.microsoft.com/office/powerpoint/2010/main" val="1775752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9DC7C6E7-5A2E-6F49-9DA7-6E11B5EB3621}" type="slidenum">
              <a:rPr lang="en-US"/>
              <a:pPr/>
              <a:t>‹#›</a:t>
            </a:fld>
            <a:endParaRPr lang="en-US"/>
          </a:p>
        </p:txBody>
      </p:sp>
    </p:spTree>
    <p:extLst>
      <p:ext uri="{BB962C8B-B14F-4D97-AF65-F5344CB8AC3E}">
        <p14:creationId xmlns:p14="http://schemas.microsoft.com/office/powerpoint/2010/main" val="1028416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4525" cy="4383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0163" y="1768475"/>
            <a:ext cx="4456112" cy="4383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0F4F974B-CBD2-7945-BC96-99D954BDBD3B}" type="slidenum">
              <a:rPr lang="en-US"/>
              <a:pPr/>
              <a:t>‹#›</a:t>
            </a:fld>
            <a:endParaRPr lang="en-US"/>
          </a:p>
        </p:txBody>
      </p:sp>
    </p:spTree>
    <p:extLst>
      <p:ext uri="{BB962C8B-B14F-4D97-AF65-F5344CB8AC3E}">
        <p14:creationId xmlns:p14="http://schemas.microsoft.com/office/powerpoint/2010/main" val="1320784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8EE7158E-EA7A-4646-862A-0D380A1F5009}" type="slidenum">
              <a:rPr lang="en-US"/>
              <a:pPr/>
              <a:t>‹#›</a:t>
            </a:fld>
            <a:endParaRPr lang="en-US"/>
          </a:p>
        </p:txBody>
      </p:sp>
    </p:spTree>
    <p:extLst>
      <p:ext uri="{BB962C8B-B14F-4D97-AF65-F5344CB8AC3E}">
        <p14:creationId xmlns:p14="http://schemas.microsoft.com/office/powerpoint/2010/main" val="3960443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8A6044CD-5963-1240-9D49-EC5454821AD5}" type="slidenum">
              <a:rPr lang="en-US"/>
              <a:pPr/>
              <a:t>‹#›</a:t>
            </a:fld>
            <a:endParaRPr lang="en-US"/>
          </a:p>
        </p:txBody>
      </p:sp>
    </p:spTree>
    <p:extLst>
      <p:ext uri="{BB962C8B-B14F-4D97-AF65-F5344CB8AC3E}">
        <p14:creationId xmlns:p14="http://schemas.microsoft.com/office/powerpoint/2010/main" val="491221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82BE15CD-1DDE-484B-AF6E-CDE2279E5EFA}" type="slidenum">
              <a:rPr lang="en-US"/>
              <a:pPr/>
              <a:t>‹#›</a:t>
            </a:fld>
            <a:endParaRPr lang="en-US"/>
          </a:p>
        </p:txBody>
      </p:sp>
    </p:spTree>
    <p:extLst>
      <p:ext uri="{BB962C8B-B14F-4D97-AF65-F5344CB8AC3E}">
        <p14:creationId xmlns:p14="http://schemas.microsoft.com/office/powerpoint/2010/main" val="2458093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97A45E18-AD3C-4140-89DF-21A0363A5A45}" type="slidenum">
              <a:rPr lang="en-US"/>
              <a:pPr/>
              <a:t>‹#›</a:t>
            </a:fld>
            <a:endParaRPr lang="en-US"/>
          </a:p>
        </p:txBody>
      </p:sp>
    </p:spTree>
    <p:extLst>
      <p:ext uri="{BB962C8B-B14F-4D97-AF65-F5344CB8AC3E}">
        <p14:creationId xmlns:p14="http://schemas.microsoft.com/office/powerpoint/2010/main" val="3683089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F4207581-ABAD-4248-953F-CC1397A03EB5}" type="slidenum">
              <a:rPr lang="en-US"/>
              <a:pPr/>
              <a:t>‹#›</a:t>
            </a:fld>
            <a:endParaRPr lang="en-US"/>
          </a:p>
        </p:txBody>
      </p:sp>
    </p:spTree>
    <p:extLst>
      <p:ext uri="{BB962C8B-B14F-4D97-AF65-F5344CB8AC3E}">
        <p14:creationId xmlns:p14="http://schemas.microsoft.com/office/powerpoint/2010/main" val="13628317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503238" y="301625"/>
            <a:ext cx="9063037" cy="1254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503238" y="1768475"/>
            <a:ext cx="9063037" cy="4383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2808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027" name="Rectangle 3"/>
          <p:cNvSpPr>
            <a:spLocks noGrp="1" noChangeArrowheads="1"/>
          </p:cNvSpPr>
          <p:nvPr>
            <p:ph type="dt"/>
          </p:nvPr>
        </p:nvSpPr>
        <p:spPr bwMode="auto">
          <a:xfrm>
            <a:off x="503238" y="6886575"/>
            <a:ext cx="2339975"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endParaRPr lang="en-US"/>
          </a:p>
        </p:txBody>
      </p:sp>
      <p:sp>
        <p:nvSpPr>
          <p:cNvPr id="1028" name="Rectangle 4"/>
          <p:cNvSpPr>
            <a:spLocks noGrp="1" noChangeArrowheads="1"/>
          </p:cNvSpPr>
          <p:nvPr>
            <p:ph type="ftr"/>
          </p:nvPr>
        </p:nvSpPr>
        <p:spPr bwMode="auto">
          <a:xfrm>
            <a:off x="3448050" y="6886575"/>
            <a:ext cx="3187700"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endParaRPr lang="en-US"/>
          </a:p>
        </p:txBody>
      </p:sp>
      <p:sp>
        <p:nvSpPr>
          <p:cNvPr id="1029" name="Rectangle 5"/>
          <p:cNvSpPr>
            <a:spLocks noGrp="1" noChangeArrowheads="1"/>
          </p:cNvSpPr>
          <p:nvPr>
            <p:ph type="sldNum"/>
          </p:nvPr>
        </p:nvSpPr>
        <p:spPr bwMode="auto">
          <a:xfrm>
            <a:off x="7227888" y="6886575"/>
            <a:ext cx="2339975"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fld id="{378729B2-1E53-004A-9E0F-8CC6F99E08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Arial Unicode MS"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charset="0"/>
        <a:defRPr sz="2800">
          <a:solidFill>
            <a:srgbClr val="000000"/>
          </a:solidFill>
          <a:latin typeface="+mn-lt"/>
          <a:ea typeface="+mn-ea"/>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charset="0"/>
        <a:defRPr sz="2400">
          <a:solidFill>
            <a:srgbClr val="000000"/>
          </a:solidFill>
          <a:latin typeface="+mn-lt"/>
          <a:ea typeface="+mn-ea"/>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charset="0"/>
        <a:defRPr sz="2000">
          <a:solidFill>
            <a:srgbClr val="000000"/>
          </a:solidFill>
          <a:latin typeface="+mn-lt"/>
          <a:ea typeface="+mn-ea"/>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HAPilyrEzC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228600" y="301625"/>
            <a:ext cx="9601200"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pPr>
            <a:r>
              <a:rPr lang="en-US"/>
              <a:t>What determines the price of a t-shirt?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288" y="1435100"/>
            <a:ext cx="6056312" cy="5194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5" name="Rectangle 3"/>
          <p:cNvSpPr>
            <a:spLocks noGrp="1" noChangeArrowheads="1"/>
          </p:cNvSpPr>
          <p:nvPr>
            <p:ph type="body" idx="1"/>
          </p:nvPr>
        </p:nvSpPr>
        <p:spPr>
          <a:xfrm>
            <a:off x="0" y="6416675"/>
            <a:ext cx="10058400" cy="1143000"/>
          </a:xfrm>
          <a:ln/>
        </p:spPr>
        <p:txBody>
          <a:bodyPr tIns="33480"/>
          <a:lstStyle/>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 pos="9410700" algn="l"/>
              </a:tabLst>
            </a:pPr>
            <a:r>
              <a:rPr lang="en-US" sz="3800"/>
              <a:t>How might the government affect the price?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307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Times” questions</a:t>
            </a:r>
            <a:endParaRPr lang="en-US" dirty="0"/>
          </a:p>
        </p:txBody>
      </p:sp>
      <p:sp>
        <p:nvSpPr>
          <p:cNvPr id="3" name="Content Placeholder 2"/>
          <p:cNvSpPr>
            <a:spLocks noGrp="1"/>
          </p:cNvSpPr>
          <p:nvPr>
            <p:ph idx="1"/>
          </p:nvPr>
        </p:nvSpPr>
        <p:spPr/>
        <p:txBody>
          <a:bodyPr/>
          <a:lstStyle/>
          <a:p>
            <a:r>
              <a:rPr lang="en-US" dirty="0"/>
              <a:t>What portrayals of capitalism do you </a:t>
            </a:r>
            <a:r>
              <a:rPr lang="en-US" dirty="0" smtClean="0"/>
              <a:t>see?</a:t>
            </a:r>
          </a:p>
          <a:p>
            <a:endParaRPr lang="en-US" dirty="0" smtClean="0"/>
          </a:p>
          <a:p>
            <a:r>
              <a:rPr lang="en-US" dirty="0" smtClean="0"/>
              <a:t>What </a:t>
            </a:r>
            <a:r>
              <a:rPr lang="en-US" dirty="0"/>
              <a:t>messages might Chaplin </a:t>
            </a:r>
            <a:r>
              <a:rPr lang="en-US" dirty="0" smtClean="0"/>
              <a:t>have been </a:t>
            </a:r>
            <a:r>
              <a:rPr lang="en-US" dirty="0"/>
              <a:t>trying </a:t>
            </a:r>
            <a:r>
              <a:rPr lang="en-US" dirty="0" smtClean="0"/>
              <a:t>send about </a:t>
            </a:r>
            <a:r>
              <a:rPr lang="en-US" dirty="0"/>
              <a:t>industrialization and capitalism with this film?</a:t>
            </a:r>
          </a:p>
          <a:p>
            <a:r>
              <a:rPr lang="en-US" i="1" dirty="0"/>
              <a:t> </a:t>
            </a:r>
            <a:endParaRPr lang="en-US" dirty="0"/>
          </a:p>
          <a:p>
            <a:endParaRPr lang="en-US" dirty="0"/>
          </a:p>
        </p:txBody>
      </p:sp>
    </p:spTree>
    <p:extLst>
      <p:ext uri="{BB962C8B-B14F-4D97-AF65-F5344CB8AC3E}">
        <p14:creationId xmlns:p14="http://schemas.microsoft.com/office/powerpoint/2010/main" val="1072500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544512" y="808037"/>
            <a:ext cx="9070975" cy="1908176"/>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t>Reformers</a:t>
            </a:r>
            <a:r>
              <a:rPr lang="en-US" dirty="0"/>
              <a:t>:  point out problems with society and suggest ways to fix the problems</a:t>
            </a:r>
          </a:p>
        </p:txBody>
      </p:sp>
      <p:sp>
        <p:nvSpPr>
          <p:cNvPr id="11266" name="Rectangle 2"/>
          <p:cNvSpPr>
            <a:spLocks noGrp="1" noChangeArrowheads="1"/>
          </p:cNvSpPr>
          <p:nvPr>
            <p:ph type="body" idx="1"/>
          </p:nvPr>
        </p:nvSpPr>
        <p:spPr>
          <a:xfrm>
            <a:off x="468312" y="3434072"/>
            <a:ext cx="9070975" cy="3088965"/>
          </a:xfrm>
          <a:ln/>
        </p:spPr>
        <p:txBody>
          <a:bodyPr/>
          <a:lstStyle/>
          <a:p>
            <a:pPr marL="676275" indent="-5715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sz="3600" b="1" dirty="0"/>
              <a:t>Utilitarianism</a:t>
            </a:r>
            <a:r>
              <a:rPr lang="en-US" sz="3600" dirty="0"/>
              <a:t>:  </a:t>
            </a:r>
            <a:r>
              <a:rPr lang="en-US" sz="3600" dirty="0" smtClean="0"/>
              <a:t>government </a:t>
            </a:r>
            <a:r>
              <a:rPr lang="en-US" sz="3600" dirty="0"/>
              <a:t>should intervene in order to achieve the greatest good for the greatest number of people</a:t>
            </a:r>
          </a:p>
          <a:p>
            <a:pPr marL="1289050" lvl="2" indent="-282575">
              <a:buSzPct val="7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sz="2800" dirty="0" smtClean="0"/>
              <a:t>Example: Pass laws that encourage workplace safety or limit child labor</a:t>
            </a:r>
            <a:endParaRPr lang="en-US" sz="2800"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468312" y="808037"/>
            <a:ext cx="9372600" cy="1908176"/>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t>Socialism</a:t>
            </a:r>
            <a:r>
              <a:rPr lang="en-US" dirty="0"/>
              <a:t>:  </a:t>
            </a:r>
            <a:r>
              <a:rPr lang="en-US" dirty="0" smtClean="0"/>
              <a:t>an economic system where the </a:t>
            </a:r>
            <a:r>
              <a:rPr lang="en-US" u="sng" dirty="0" smtClean="0"/>
              <a:t>major industries are owned and controlled by the </a:t>
            </a:r>
            <a:r>
              <a:rPr lang="en-US" u="sng" dirty="0" smtClean="0"/>
              <a:t>public</a:t>
            </a:r>
            <a:r>
              <a:rPr lang="en-US" dirty="0" smtClean="0"/>
              <a:t>, </a:t>
            </a:r>
            <a:r>
              <a:rPr lang="en-US" dirty="0" smtClean="0"/>
              <a:t>rather than by individuals or corporations</a:t>
            </a:r>
            <a:endParaRPr lang="en-US" dirty="0"/>
          </a:p>
        </p:txBody>
      </p:sp>
      <p:sp>
        <p:nvSpPr>
          <p:cNvPr id="12290" name="Rectangle 2"/>
          <p:cNvSpPr>
            <a:spLocks noGrp="1" noChangeArrowheads="1"/>
          </p:cNvSpPr>
          <p:nvPr>
            <p:ph type="body" idx="1"/>
          </p:nvPr>
        </p:nvSpPr>
        <p:spPr>
          <a:xfrm>
            <a:off x="620712" y="3627437"/>
            <a:ext cx="9070975" cy="3246437"/>
          </a:xfrm>
          <a:ln/>
        </p:spPr>
        <p:txBody>
          <a:bodyPr/>
          <a:lstStyle/>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Think of </a:t>
            </a:r>
            <a:r>
              <a:rPr lang="en-US" dirty="0" smtClean="0"/>
              <a:t>how a library works </a:t>
            </a:r>
            <a:r>
              <a:rPr lang="en-US" dirty="0"/>
              <a:t>(as opposed to a “capitalist” bookstore), or the post office as opposed to FedEx</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smtClean="0"/>
              <a:t>Large parts of the economy are </a:t>
            </a:r>
            <a:r>
              <a:rPr lang="en-US" dirty="0"/>
              <a:t>planned by the gov't, rather than letting prices and wages be determined by the free market</a:t>
            </a:r>
          </a:p>
          <a:p>
            <a:pPr marL="425450" indent="-320675">
              <a:buClrTx/>
              <a:buSzPct val="45000"/>
              <a:buFontTx/>
              <a:buNone/>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503238" y="346075"/>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t>Marxism</a:t>
            </a:r>
          </a:p>
        </p:txBody>
      </p:sp>
      <p:sp>
        <p:nvSpPr>
          <p:cNvPr id="13314" name="Rectangle 2"/>
          <p:cNvSpPr>
            <a:spLocks noGrp="1" noChangeArrowheads="1"/>
          </p:cNvSpPr>
          <p:nvPr>
            <p:ph type="body" idx="1"/>
          </p:nvPr>
        </p:nvSpPr>
        <p:spPr>
          <a:xfrm>
            <a:off x="503238" y="1768475"/>
            <a:ext cx="9070975" cy="4922838"/>
          </a:xfrm>
          <a:ln/>
        </p:spPr>
        <p:txBody>
          <a:bodyPr/>
          <a:lstStyle/>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Based on </a:t>
            </a:r>
            <a:r>
              <a:rPr lang="en-US" u="sng" dirty="0"/>
              <a:t>the beliefs of Karl Marx</a:t>
            </a:r>
            <a:r>
              <a:rPr lang="en-US" dirty="0"/>
              <a:t>, a German philosopher who was a critic of capitalism</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In his pamphlet </a:t>
            </a:r>
            <a:r>
              <a:rPr lang="en-US" i="1" u="sng" dirty="0"/>
              <a:t>The Communist </a:t>
            </a:r>
            <a:r>
              <a:rPr lang="en-US" i="1" u="sng" dirty="0" smtClean="0"/>
              <a:t>Manifesto </a:t>
            </a:r>
            <a:r>
              <a:rPr lang="en-US" u="sng" dirty="0" smtClean="0"/>
              <a:t>(1848)</a:t>
            </a:r>
            <a:r>
              <a:rPr lang="en-US" dirty="0" smtClean="0"/>
              <a:t>, </a:t>
            </a:r>
            <a:r>
              <a:rPr lang="en-US" dirty="0"/>
              <a:t>Marx argued that throughout history, there has </a:t>
            </a:r>
            <a:r>
              <a:rPr lang="en-US" u="sng" dirty="0"/>
              <a:t>been conflict between those who owned the means of production and those who provided the labor  (Owner vs. Worker)</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For Marx, the Industrial Revolution had deepened this divide as owners had become increasingly wealthy</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503238" y="346075"/>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t>Marxism</a:t>
            </a:r>
            <a:r>
              <a:rPr lang="en-US" dirty="0"/>
              <a:t>, continued</a:t>
            </a:r>
          </a:p>
        </p:txBody>
      </p:sp>
      <p:sp>
        <p:nvSpPr>
          <p:cNvPr id="14338" name="Rectangle 2"/>
          <p:cNvSpPr>
            <a:spLocks noGrp="1" noChangeArrowheads="1"/>
          </p:cNvSpPr>
          <p:nvPr>
            <p:ph type="body" idx="1"/>
          </p:nvPr>
        </p:nvSpPr>
        <p:spPr>
          <a:xfrm>
            <a:off x="392112" y="1417637"/>
            <a:ext cx="9296400" cy="5638800"/>
          </a:xfrm>
          <a:ln/>
        </p:spPr>
        <p:txBody>
          <a:bodyPr/>
          <a:lstStyle/>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sz="3600" dirty="0"/>
              <a:t>Marx predicted that the poor workers would one day rise up and overthrow the owners</a:t>
            </a:r>
          </a:p>
          <a:p>
            <a:pPr marL="993775" lvl="1"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sz="3200" dirty="0"/>
              <a:t>A socialist government would control production to benefit the public</a:t>
            </a:r>
          </a:p>
          <a:p>
            <a:pPr marL="993775" lvl="1"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sz="3200" dirty="0"/>
              <a:t>This revolution would end class divisions, as all wealth </a:t>
            </a:r>
            <a:r>
              <a:rPr lang="en-US" sz="3200" dirty="0" smtClean="0"/>
              <a:t>and property would </a:t>
            </a:r>
            <a:r>
              <a:rPr lang="en-US" sz="3200" dirty="0"/>
              <a:t>be shared</a:t>
            </a:r>
          </a:p>
          <a:p>
            <a:pPr marL="993775" lvl="1"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sz="3200" dirty="0"/>
              <a:t>Eventually, there would be no need for a government, as </a:t>
            </a:r>
            <a:r>
              <a:rPr lang="en-US" sz="3200" b="1" u="sng" dirty="0"/>
              <a:t>all the means of </a:t>
            </a:r>
            <a:r>
              <a:rPr lang="en-US" sz="3200" b="1" u="sng" dirty="0" smtClean="0"/>
              <a:t>production </a:t>
            </a:r>
            <a:r>
              <a:rPr lang="en-US" sz="3200" u="sng" dirty="0" smtClean="0"/>
              <a:t>(land, labor, capital)</a:t>
            </a:r>
            <a:r>
              <a:rPr lang="en-US" sz="3200" b="1" u="sng" dirty="0" smtClean="0"/>
              <a:t> </a:t>
            </a:r>
            <a:r>
              <a:rPr lang="en-US" sz="3200" u="sng" dirty="0"/>
              <a:t>would be owned by the people equally</a:t>
            </a:r>
            <a:r>
              <a:rPr lang="en-US" sz="3200" dirty="0"/>
              <a:t> = </a:t>
            </a:r>
            <a:r>
              <a:rPr lang="en-US" sz="3200" b="1" dirty="0"/>
              <a:t>COMMUNISM</a:t>
            </a:r>
          </a:p>
          <a:p>
            <a:pPr marL="857250" lvl="1" indent="-320675">
              <a:buClrTx/>
              <a:buSzPct val="45000"/>
              <a:buFontTx/>
              <a:buNone/>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endParaRPr lang="en-US" b="1"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503238" y="346075"/>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Critiques of Communism</a:t>
            </a:r>
          </a:p>
        </p:txBody>
      </p:sp>
      <p:sp>
        <p:nvSpPr>
          <p:cNvPr id="15362" name="Rectangle 2"/>
          <p:cNvSpPr>
            <a:spLocks noGrp="1" noChangeArrowheads="1"/>
          </p:cNvSpPr>
          <p:nvPr>
            <p:ph type="body" idx="1"/>
          </p:nvPr>
        </p:nvSpPr>
        <p:spPr>
          <a:xfrm>
            <a:off x="503238" y="1768475"/>
            <a:ext cx="9070975" cy="4899025"/>
          </a:xfrm>
          <a:ln/>
        </p:spPr>
        <p:txBody>
          <a:bodyPr/>
          <a:lstStyle/>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Relies on people to be unselfish</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No competition between businesses, so there is less incentive to create better products at better prices</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Places the needs of the overall community over the freedom of individuals</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Hasn't ever really worked on a large scale</a:t>
            </a:r>
          </a:p>
          <a:p>
            <a:pPr marL="1371600" lvl="1" indent="-4572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Has often led to one-party </a:t>
            </a:r>
            <a:r>
              <a:rPr lang="en-US" dirty="0" smtClean="0"/>
              <a:t>dictatorships</a:t>
            </a:r>
          </a:p>
          <a:p>
            <a:pPr marL="1657350" lvl="2" indent="-3429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smtClean="0"/>
              <a:t>e.g. Communist Party uses authoritarian rule to enforce economic policies</a:t>
            </a:r>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503238" y="346075"/>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Your Assignment</a:t>
            </a:r>
          </a:p>
        </p:txBody>
      </p:sp>
      <p:sp>
        <p:nvSpPr>
          <p:cNvPr id="16386" name="Rectangle 2"/>
          <p:cNvSpPr>
            <a:spLocks noGrp="1" noChangeArrowheads="1"/>
          </p:cNvSpPr>
          <p:nvPr>
            <p:ph type="body" idx="1"/>
          </p:nvPr>
        </p:nvSpPr>
        <p:spPr>
          <a:xfrm>
            <a:off x="503238" y="1768475"/>
            <a:ext cx="9070975" cy="4899025"/>
          </a:xfrm>
          <a:ln/>
        </p:spPr>
        <p:txBody>
          <a:bodyPr/>
          <a:lstStyle/>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Create a set of two political cartoons comparing capitalism and socialism (or communism) as they might have been viewed during the Industrial Revolution.  Consider the different viewpoints held by those who owned capital and those who worked for a wage.</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503238" y="290513"/>
            <a:ext cx="9070975" cy="12858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Economic Philosophies of the Industrial Age</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057400"/>
            <a:ext cx="2540000" cy="37830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099" name="Rectangle 3"/>
          <p:cNvSpPr>
            <a:spLocks noGrp="1" noChangeArrowheads="1"/>
          </p:cNvSpPr>
          <p:nvPr>
            <p:ph type="body" idx="1"/>
          </p:nvPr>
        </p:nvSpPr>
        <p:spPr>
          <a:xfrm>
            <a:off x="503238" y="1768475"/>
            <a:ext cx="4425950" cy="4989513"/>
          </a:xfrm>
          <a:ln/>
        </p:spPr>
        <p:txBody>
          <a:bodyPr/>
          <a:lstStyle/>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sz="3200"/>
              <a:t>     Adam Smith</a:t>
            </a:r>
          </a:p>
        </p:txBody>
      </p:sp>
      <p:sp>
        <p:nvSpPr>
          <p:cNvPr id="4100" name="Rectangle 4"/>
          <p:cNvSpPr>
            <a:spLocks noGrp="1" noChangeArrowheads="1"/>
          </p:cNvSpPr>
          <p:nvPr>
            <p:ph type="body" idx="2"/>
          </p:nvPr>
        </p:nvSpPr>
        <p:spPr>
          <a:xfrm>
            <a:off x="5151438" y="1768475"/>
            <a:ext cx="4425950" cy="4919663"/>
          </a:xfrm>
          <a:ln/>
        </p:spPr>
        <p:txBody>
          <a:bodyPr/>
          <a:lstStyle/>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sz="3200"/>
          </a:p>
          <a:p>
            <a:pPr marL="431800" indent="-317500">
              <a:buClrTx/>
              <a:buSzPct val="45000"/>
              <a:buFontTx/>
              <a:buNone/>
              <a:tabLst>
                <a:tab pos="431800" algn="l"/>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sz="3200"/>
              <a:t>        Karl Marx</a:t>
            </a:r>
          </a:p>
        </p:txBody>
      </p:sp>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6800" y="2387600"/>
            <a:ext cx="2540000" cy="3556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Shape 1"/>
          <p:cNvSpPr txBox="1"/>
          <p:nvPr/>
        </p:nvSpPr>
        <p:spPr>
          <a:xfrm>
            <a:off x="502920" y="301680"/>
            <a:ext cx="9064440" cy="1256040"/>
          </a:xfrm>
          <a:prstGeom prst="rect">
            <a:avLst/>
          </a:prstGeom>
        </p:spPr>
        <p:txBody>
          <a:bodyPr wrap="none" lIns="0" tIns="0" rIns="0" bIns="0" anchor="ctr"/>
          <a:lstStyle/>
          <a:p>
            <a:pPr algn="ctr"/>
            <a:r>
              <a:rPr lang="en-US"/>
              <a:t>How did the Industrial Revolution lead to new economic ideas?</a:t>
            </a:r>
            <a:endParaRPr/>
          </a:p>
        </p:txBody>
      </p:sp>
      <p:sp>
        <p:nvSpPr>
          <p:cNvPr id="46" name="TextShape 2"/>
          <p:cNvSpPr txBox="1"/>
          <p:nvPr/>
        </p:nvSpPr>
        <p:spPr>
          <a:xfrm>
            <a:off x="502920" y="1767960"/>
            <a:ext cx="9064440" cy="4384800"/>
          </a:xfrm>
          <a:prstGeom prst="rect">
            <a:avLst/>
          </a:prstGeom>
        </p:spPr>
        <p:txBody>
          <a:bodyPr wrap="none" lIns="0" tIns="28080" rIns="0" bIns="0"/>
          <a:lstStyle/>
          <a:p>
            <a:endParaRPr/>
          </a:p>
        </p:txBody>
      </p:sp>
      <p:pic>
        <p:nvPicPr>
          <p:cNvPr id="47" name="Picture 46"/>
          <p:cNvPicPr/>
          <p:nvPr/>
        </p:nvPicPr>
        <p:blipFill>
          <a:blip r:embed="rId2"/>
          <a:stretch>
            <a:fillRect/>
          </a:stretch>
        </p:blipFill>
        <p:spPr>
          <a:xfrm>
            <a:off x="1687512" y="350837"/>
            <a:ext cx="6583680" cy="5120640"/>
          </a:xfrm>
          <a:prstGeom prst="rect">
            <a:avLst/>
          </a:prstGeom>
        </p:spPr>
      </p:pic>
      <p:sp>
        <p:nvSpPr>
          <p:cNvPr id="2" name="Title 1"/>
          <p:cNvSpPr>
            <a:spLocks noGrp="1"/>
          </p:cNvSpPr>
          <p:nvPr>
            <p:ph type="title"/>
          </p:nvPr>
        </p:nvSpPr>
        <p:spPr>
          <a:xfrm>
            <a:off x="468312" y="5913437"/>
            <a:ext cx="9448800" cy="1254125"/>
          </a:xfrm>
        </p:spPr>
        <p:txBody>
          <a:bodyPr/>
          <a:lstStyle/>
          <a:p>
            <a:pPr algn="l"/>
            <a:r>
              <a:rPr lang="en-US" sz="3200" dirty="0" smtClean="0">
                <a:latin typeface="Arial"/>
                <a:cs typeface="Arial"/>
              </a:rPr>
              <a:t>The Industrial Revolution increased production and wealth.  The field of economics developed as people studied how this wealth was created and spread.</a:t>
            </a:r>
            <a:endParaRPr lang="en-US" sz="3200" dirty="0">
              <a:latin typeface="Arial"/>
              <a:cs typeface="Arial"/>
            </a:endParaRPr>
          </a:p>
        </p:txBody>
      </p:sp>
    </p:spTree>
    <p:extLst>
      <p:ext uri="{BB962C8B-B14F-4D97-AF65-F5344CB8AC3E}">
        <p14:creationId xmlns:p14="http://schemas.microsoft.com/office/powerpoint/2010/main" val="1397939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503238" y="90488"/>
            <a:ext cx="9070975" cy="16827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t>Capitalism</a:t>
            </a:r>
            <a:r>
              <a:rPr lang="en-US"/>
              <a:t>:  </a:t>
            </a:r>
            <a:r>
              <a:rPr lang="en-US" sz="3600"/>
              <a:t>An economic system in which the means of production are privately-owned and operated for a profit</a:t>
            </a:r>
          </a:p>
        </p:txBody>
      </p:sp>
      <p:sp>
        <p:nvSpPr>
          <p:cNvPr id="5122" name="Rectangle 2"/>
          <p:cNvSpPr>
            <a:spLocks noGrp="1" noChangeArrowheads="1"/>
          </p:cNvSpPr>
          <p:nvPr>
            <p:ph type="body" idx="1"/>
          </p:nvPr>
        </p:nvSpPr>
        <p:spPr>
          <a:xfrm>
            <a:off x="457200" y="2286000"/>
            <a:ext cx="9070975" cy="4899025"/>
          </a:xfrm>
          <a:ln/>
        </p:spPr>
        <p:txBody>
          <a:bodyPr/>
          <a:lstStyle/>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Adam Smith, in his book </a:t>
            </a:r>
            <a:r>
              <a:rPr lang="en-US" i="1" dirty="0"/>
              <a:t>The Wealth of Nations</a:t>
            </a:r>
            <a:r>
              <a:rPr lang="en-US" dirty="0"/>
              <a:t>, argued that governments should play no role in regulating trade</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The free market, Smith said, should be governed only by the laws of supply and demand</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b="1" dirty="0" smtClean="0"/>
              <a:t>“</a:t>
            </a:r>
            <a:r>
              <a:rPr lang="en-US" b="1" i="1" dirty="0" smtClean="0"/>
              <a:t>Laissez</a:t>
            </a:r>
            <a:r>
              <a:rPr lang="en-US" b="1" i="1" dirty="0"/>
              <a:t>-faire </a:t>
            </a:r>
            <a:r>
              <a:rPr lang="en-US" b="1" dirty="0"/>
              <a:t>capitalism</a:t>
            </a:r>
            <a:r>
              <a:rPr lang="en-US" b="1" dirty="0" smtClean="0"/>
              <a:t>”</a:t>
            </a:r>
            <a:r>
              <a:rPr lang="en-US" dirty="0" smtClean="0"/>
              <a:t>:  when</a:t>
            </a:r>
            <a:r>
              <a:rPr lang="en-US" dirty="0" smtClean="0"/>
              <a:t> business operates in a completely </a:t>
            </a:r>
            <a:r>
              <a:rPr lang="en-US" dirty="0"/>
              <a:t>free market, with no government </a:t>
            </a:r>
            <a:r>
              <a:rPr lang="en-US" dirty="0" smtClean="0"/>
              <a:t>control</a:t>
            </a:r>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457200" y="388938"/>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How does a capitalist system work?</a:t>
            </a:r>
          </a:p>
        </p:txBody>
      </p:sp>
      <p:sp>
        <p:nvSpPr>
          <p:cNvPr id="6146" name="Rectangle 2"/>
          <p:cNvSpPr>
            <a:spLocks noGrp="1" noChangeArrowheads="1"/>
          </p:cNvSpPr>
          <p:nvPr>
            <p:ph type="body" idx="1"/>
          </p:nvPr>
        </p:nvSpPr>
        <p:spPr>
          <a:xfrm>
            <a:off x="503238" y="1768475"/>
            <a:ext cx="9070975" cy="4899025"/>
          </a:xfrm>
          <a:ln/>
        </p:spPr>
        <p:txBody>
          <a:bodyPr/>
          <a:lstStyle/>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Entrepreneurs start private businesses and compete for business</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The cost of goods is set by supply and demand</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The price of labor (wages) is also determined by supply and demand	</a:t>
            </a:r>
          </a:p>
          <a:p>
            <a:pPr marL="993775" lvl="1"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If there are many workers available to do your job, your wage will remain low</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Profit can be maximized by increasing production and decreasing costs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503238" y="346075"/>
            <a:ext cx="9070975" cy="1171575"/>
          </a:xfrm>
          <a:ln/>
        </p:spPr>
        <p:txBody>
          <a:bodyPr tIns="316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a:t>What are the effects of a capitalist system?</a:t>
            </a:r>
          </a:p>
        </p:txBody>
      </p:sp>
      <p:sp>
        <p:nvSpPr>
          <p:cNvPr id="7170" name="Rectangle 2"/>
          <p:cNvSpPr>
            <a:spLocks noGrp="1" noChangeArrowheads="1"/>
          </p:cNvSpPr>
          <p:nvPr>
            <p:ph type="body" idx="1"/>
          </p:nvPr>
        </p:nvSpPr>
        <p:spPr>
          <a:xfrm>
            <a:off x="503238" y="1768475"/>
            <a:ext cx="9070975" cy="4899025"/>
          </a:xfrm>
          <a:ln/>
        </p:spPr>
        <p:txBody>
          <a:bodyPr/>
          <a:lstStyle/>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smtClean="0"/>
              <a:t>Business </a:t>
            </a:r>
            <a:r>
              <a:rPr lang="en-US" dirty="0"/>
              <a:t>owners act in their own best </a:t>
            </a:r>
            <a:r>
              <a:rPr lang="en-US" dirty="0" smtClean="0"/>
              <a:t>interest, trying to seek profit</a:t>
            </a:r>
            <a:endParaRPr lang="en-US" dirty="0"/>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smtClean="0"/>
              <a:t>Businesses complete against each other in an open market</a:t>
            </a:r>
          </a:p>
          <a:p>
            <a:pPr marL="962025" lvl="1"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smtClean="0">
                <a:sym typeface="Wingdings"/>
              </a:rPr>
              <a:t> Goods become less expensive</a:t>
            </a:r>
          </a:p>
          <a:p>
            <a:pPr marL="962025" lvl="1"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smtClean="0">
                <a:sym typeface="Wingdings"/>
              </a:rPr>
              <a:t> Quality of products goes up</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Class divisions between those who control the factors of production and those who do not</a:t>
            </a:r>
          </a:p>
          <a:p>
            <a:pPr marL="425450" indent="-320675">
              <a:buSzPct val="45000"/>
              <a:buFont typeface="Symbol" charset="0"/>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503238" y="346075"/>
            <a:ext cx="9070975"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What are the critiques of capitalism?</a:t>
            </a:r>
          </a:p>
        </p:txBody>
      </p:sp>
      <p:sp>
        <p:nvSpPr>
          <p:cNvPr id="8194" name="Rectangle 2"/>
          <p:cNvSpPr>
            <a:spLocks noGrp="1" noChangeArrowheads="1"/>
          </p:cNvSpPr>
          <p:nvPr>
            <p:ph type="body" idx="1"/>
          </p:nvPr>
        </p:nvSpPr>
        <p:spPr>
          <a:xfrm>
            <a:off x="503238" y="1768475"/>
            <a:ext cx="9070975" cy="4899025"/>
          </a:xfrm>
          <a:ln/>
        </p:spPr>
        <p:txBody>
          <a:bodyPr/>
          <a:lstStyle/>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Biggest benefits go only to a small percentage of the people</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The people who provide the labor typically earn less than those who supply the capital</a:t>
            </a:r>
          </a:p>
          <a:p>
            <a:pPr marL="561975" indent="-457200">
              <a:buSzPct val="45000"/>
              <a:buFont typeface="Arial"/>
              <a:buChar char="•"/>
              <a:tabLst>
                <a:tab pos="425450" algn="l"/>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Lst>
            </a:pPr>
            <a:r>
              <a:rPr lang="en-US" dirty="0"/>
              <a:t>Values profit over people and the environment</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Shape 1"/>
          <p:cNvSpPr txBox="1"/>
          <p:nvPr/>
        </p:nvSpPr>
        <p:spPr>
          <a:xfrm>
            <a:off x="502920" y="524160"/>
            <a:ext cx="9070920" cy="1175400"/>
          </a:xfrm>
          <a:prstGeom prst="rect">
            <a:avLst/>
          </a:prstGeom>
        </p:spPr>
        <p:txBody>
          <a:bodyPr wrap="none" lIns="0" tIns="0" rIns="0" bIns="0" anchor="ctr"/>
          <a:lstStyle/>
          <a:p>
            <a:pPr algn="ctr"/>
            <a:endParaRPr/>
          </a:p>
        </p:txBody>
      </p:sp>
      <p:sp>
        <p:nvSpPr>
          <p:cNvPr id="61" name="TextShape 2"/>
          <p:cNvSpPr txBox="1"/>
          <p:nvPr/>
        </p:nvSpPr>
        <p:spPr>
          <a:xfrm>
            <a:off x="502920" y="1767960"/>
            <a:ext cx="9070920" cy="5199480"/>
          </a:xfrm>
          <a:prstGeom prst="rect">
            <a:avLst/>
          </a:prstGeom>
        </p:spPr>
        <p:txBody>
          <a:bodyPr wrap="none" lIns="0" tIns="28080" rIns="0" bIns="0"/>
          <a:lstStyle/>
          <a:p>
            <a:endParaRPr/>
          </a:p>
        </p:txBody>
      </p:sp>
      <p:pic>
        <p:nvPicPr>
          <p:cNvPr id="62" name="Picture 61"/>
          <p:cNvPicPr/>
          <p:nvPr/>
        </p:nvPicPr>
        <p:blipFill>
          <a:blip r:embed="rId2"/>
          <a:stretch>
            <a:fillRect/>
          </a:stretch>
        </p:blipFill>
        <p:spPr>
          <a:xfrm>
            <a:off x="2001960" y="50760"/>
            <a:ext cx="6107040" cy="7559640"/>
          </a:xfrm>
          <a:prstGeom prst="rect">
            <a:avLst/>
          </a:prstGeom>
        </p:spPr>
      </p:pic>
    </p:spTree>
    <p:extLst>
      <p:ext uri="{BB962C8B-B14F-4D97-AF65-F5344CB8AC3E}">
        <p14:creationId xmlns:p14="http://schemas.microsoft.com/office/powerpoint/2010/main" val="283510649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“Modern Times” </a:t>
            </a:r>
            <a:r>
              <a:rPr lang="en-US" smtClean="0"/>
              <a:t>movie clip</a:t>
            </a:r>
            <a:endParaRPr lang="en-US" dirty="0"/>
          </a:p>
        </p:txBody>
      </p:sp>
      <p:sp>
        <p:nvSpPr>
          <p:cNvPr id="5" name="Content Placeholder 4"/>
          <p:cNvSpPr>
            <a:spLocks noGrp="1"/>
          </p:cNvSpPr>
          <p:nvPr>
            <p:ph idx="1"/>
          </p:nvPr>
        </p:nvSpPr>
        <p:spPr/>
        <p:txBody>
          <a:bodyPr/>
          <a:lstStyle/>
          <a:p>
            <a:pPr marL="457200" indent="-457200">
              <a:buFont typeface="Arial"/>
              <a:buChar char="•"/>
            </a:pPr>
            <a:r>
              <a:rPr lang="en-US" dirty="0" smtClean="0"/>
              <a:t>1936 movie by Charlie Chaplin</a:t>
            </a:r>
          </a:p>
          <a:p>
            <a:pPr marL="457200" indent="-457200">
              <a:buFont typeface="Arial"/>
              <a:buChar char="•"/>
            </a:pPr>
            <a:r>
              <a:rPr lang="en-US" dirty="0" smtClean="0"/>
              <a:t>Chaplin made it as a critique of modern industrial capitalism</a:t>
            </a:r>
          </a:p>
          <a:p>
            <a:pPr marL="457200" indent="-457200">
              <a:buFont typeface="Arial"/>
              <a:buChar char="•"/>
            </a:pPr>
            <a:r>
              <a:rPr lang="en-US" dirty="0" smtClean="0"/>
              <a:t>Look for imagery that represents the capitalist system that emerged out of the Industrial Revolution.</a:t>
            </a:r>
          </a:p>
          <a:p>
            <a:pPr marL="457200" indent="-457200">
              <a:buFont typeface="Arial"/>
              <a:buChar char="•"/>
            </a:pPr>
            <a:r>
              <a:rPr lang="en-US" dirty="0" smtClean="0"/>
              <a:t>Link to movie on </a:t>
            </a:r>
            <a:r>
              <a:rPr lang="en-US" dirty="0" err="1" smtClean="0"/>
              <a:t>YouTube</a:t>
            </a:r>
            <a:r>
              <a:rPr lang="en-US" dirty="0" err="1" smtClean="0">
                <a:solidFill>
                  <a:srgbClr val="3366FF"/>
                </a:solidFill>
                <a:hlinkClick r:id="rId2"/>
              </a:rPr>
              <a:t>https</a:t>
            </a:r>
            <a:r>
              <a:rPr lang="en-US" dirty="0">
                <a:solidFill>
                  <a:srgbClr val="3366FF"/>
                </a:solidFill>
                <a:hlinkClick r:id="rId2"/>
              </a:rPr>
              <a:t>://www.youtube.com/watch?v=HAPilyrEzC4 </a:t>
            </a:r>
            <a:endParaRPr lang="en-US" dirty="0" smtClean="0">
              <a:solidFill>
                <a:srgbClr val="3366FF"/>
              </a:solidFill>
            </a:endParaRPr>
          </a:p>
          <a:p>
            <a:pPr marL="857250" lvl="1" indent="-457200">
              <a:buFont typeface="Arial"/>
              <a:buChar char="•"/>
            </a:pPr>
            <a:r>
              <a:rPr lang="en-US" dirty="0" smtClean="0"/>
              <a:t>(</a:t>
            </a:r>
            <a:r>
              <a:rPr lang="en-US" dirty="0" smtClean="0"/>
              <a:t>watch first 18 minutes)</a:t>
            </a:r>
            <a:endParaRPr lang="en-US" dirty="0"/>
          </a:p>
        </p:txBody>
      </p:sp>
    </p:spTree>
    <p:extLst>
      <p:ext uri="{BB962C8B-B14F-4D97-AF65-F5344CB8AC3E}">
        <p14:creationId xmlns:p14="http://schemas.microsoft.com/office/powerpoint/2010/main" val="359217126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35788</TotalTime>
  <Words>755</Words>
  <Application>Microsoft Macintosh PowerPoint</Application>
  <PresentationFormat>Custom</PresentationFormat>
  <Paragraphs>88</Paragraphs>
  <Slides>16</Slides>
  <Notes>12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What determines the price of a t-shirt?</vt:lpstr>
      <vt:lpstr>Economic Philosophies of the Industrial Age</vt:lpstr>
      <vt:lpstr>The Industrial Revolution increased production and wealth.  The field of economics developed as people studied how this wealth was created and spread.</vt:lpstr>
      <vt:lpstr>Capitalism:  An economic system in which the means of production are privately-owned and operated for a profit</vt:lpstr>
      <vt:lpstr>How does a capitalist system work?</vt:lpstr>
      <vt:lpstr>What are the effects of a capitalist system?</vt:lpstr>
      <vt:lpstr>What are the critiques of capitalism?</vt:lpstr>
      <vt:lpstr>PowerPoint Presentation</vt:lpstr>
      <vt:lpstr>“Modern Times” movie clip</vt:lpstr>
      <vt:lpstr>“Modern Times” questions</vt:lpstr>
      <vt:lpstr>Reformers:  point out problems with society and suggest ways to fix the problems</vt:lpstr>
      <vt:lpstr>Socialism:  an economic system where the major industries are owned and controlled by the public, rather than by individuals or corporations</vt:lpstr>
      <vt:lpstr>Marxism</vt:lpstr>
      <vt:lpstr>Marxism, continued</vt:lpstr>
      <vt:lpstr>Critiques of Communism</vt:lpstr>
      <vt:lpstr>Your Assignment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determines the price of a t-shirt?</dc:title>
  <cp:lastModifiedBy>Dom Lambek</cp:lastModifiedBy>
  <cp:revision>11</cp:revision>
  <cp:lastPrinted>1601-01-01T00:00:00Z</cp:lastPrinted>
  <dcterms:created xsi:type="dcterms:W3CDTF">2010-10-29T03:55:55Z</dcterms:created>
  <dcterms:modified xsi:type="dcterms:W3CDTF">2017-11-03T13:15:32Z</dcterms:modified>
</cp:coreProperties>
</file>